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maranth" panose="020B0604020202020204" charset="0"/>
      <p:regular r:id="rId23"/>
      <p:bold r:id="rId24"/>
      <p:italic r:id="rId25"/>
      <p:boldItalic r:id="rId26"/>
    </p:embeddedFont>
    <p:embeddedFont>
      <p:font typeface="Maven Pro" panose="020B0604020202020204" charset="0"/>
      <p:regular r:id="rId27"/>
      <p:bold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62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4512279ae_1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4512279ae_1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4512279ae_1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4512279ae_1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4512279ae_1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4512279ae_1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4512279ae_1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54512279ae_1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4545568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4545568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Hawassa, Holeta and Bishfotu areas with highest percentage of respondents that agree with tolerating domestic violence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54512279a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54512279a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5411966df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5411966df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4512279ae_1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4512279ae_1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54512279ae_1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54512279ae_1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54512279ae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54512279ae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45455685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545455685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411966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411966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4512279a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4512279ae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4512279ae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4512279ae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54512279ae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54512279ae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4512279ae_1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4512279ae_1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4512279a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4512279a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4512279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4512279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XH2l8gvxtGD19db-kvDIwVCO-k68HF_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0" y="170000"/>
            <a:ext cx="3545400" cy="28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School </a:t>
            </a:r>
            <a:endParaRPr sz="34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and </a:t>
            </a:r>
            <a:endParaRPr sz="34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CoSAP </a:t>
            </a:r>
            <a:endParaRPr sz="34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Collection Presentation</a:t>
            </a:r>
            <a:endParaRPr sz="34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217800" y="3283425"/>
            <a:ext cx="2520900" cy="17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Dermmillah Obare</a:t>
            </a:r>
            <a:endParaRPr sz="16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Hannah Kim</a:t>
            </a:r>
            <a:endParaRPr sz="16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Lauren Handley</a:t>
            </a:r>
            <a:endParaRPr sz="16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Sahithi Shankaiahgari</a:t>
            </a:r>
            <a:endParaRPr sz="16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6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Sebastian Dodd</a:t>
            </a:r>
            <a:endParaRPr sz="166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6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350" y="407200"/>
            <a:ext cx="6094651" cy="4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>
            <a:spLocks noGrp="1"/>
          </p:cNvSpPr>
          <p:nvPr>
            <p:ph type="title"/>
          </p:nvPr>
        </p:nvSpPr>
        <p:spPr>
          <a:xfrm>
            <a:off x="3111150" y="656325"/>
            <a:ext cx="5463900" cy="3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3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"We used to be housewives, but now we are outside of our box, challenging the community and providing an example for others."</a:t>
            </a:r>
            <a:endParaRPr sz="283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en" sz="2100" b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Alemesh Ledamo, Hawassa</a:t>
            </a:r>
            <a:endParaRPr sz="373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22"/>
          <p:cNvPicPr preferRelativeResize="0"/>
          <p:nvPr/>
        </p:nvPicPr>
        <p:blipFill rotWithShape="1">
          <a:blip r:embed="rId3">
            <a:alphaModFix/>
          </a:blip>
          <a:srcRect l="44098" t="35662" r="27986"/>
          <a:stretch/>
        </p:blipFill>
        <p:spPr>
          <a:xfrm>
            <a:off x="0" y="0"/>
            <a:ext cx="29755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>
            <a:spLocks noGrp="1"/>
          </p:cNvSpPr>
          <p:nvPr>
            <p:ph type="title"/>
          </p:nvPr>
        </p:nvSpPr>
        <p:spPr>
          <a:xfrm>
            <a:off x="1303800" y="217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Rights Advocacy Efforts from SHGs, CLAs, &amp; Federations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51" name="Google Shape;351;p23"/>
          <p:cNvSpPr txBox="1">
            <a:spLocks noGrp="1"/>
          </p:cNvSpPr>
          <p:nvPr>
            <p:ph type="body" idx="1"/>
          </p:nvPr>
        </p:nvSpPr>
        <p:spPr>
          <a:xfrm>
            <a:off x="199375" y="19269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Federations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influencing laws and justice systems through collective action.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2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3" name="Google Shape;3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825" y="1387382"/>
            <a:ext cx="5008174" cy="375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Rights Advocacy Efforts from SHGs, CLAs, &amp; Federations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59" name="Google Shape;359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to change community practices towards women and children. </a:t>
            </a:r>
            <a:endParaRPr sz="19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24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lang="en"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Children’s Groups</a:t>
            </a:r>
            <a:endParaRPr sz="23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lang="en"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advocacy</a:t>
            </a:r>
            <a:endParaRPr sz="23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Rights Advocacy Efforts from SHGs, CLAs, &amp; Federations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66" name="Google Shape;366;p25"/>
          <p:cNvSpPr txBox="1">
            <a:spLocks noGrp="1"/>
          </p:cNvSpPr>
          <p:nvPr>
            <p:ph type="body" idx="1"/>
          </p:nvPr>
        </p:nvSpPr>
        <p:spPr>
          <a:xfrm>
            <a:off x="472850" y="1926925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SHGs: empowering women to make changes in their homes and communities.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67" name="Google Shape;367;p2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368" name="Google Shape;3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150" y="1488038"/>
            <a:ext cx="4727501" cy="35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>
            <a:spLocks noGrp="1"/>
          </p:cNvSpPr>
          <p:nvPr>
            <p:ph type="title"/>
          </p:nvPr>
        </p:nvSpPr>
        <p:spPr>
          <a:xfrm>
            <a:off x="1056750" y="733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Divide on Tolerating Domestic Violence</a:t>
            </a:r>
            <a:endParaRPr sz="246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50" y="544775"/>
            <a:ext cx="4275251" cy="45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50" y="854675"/>
            <a:ext cx="1403825" cy="6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8900" y="544775"/>
            <a:ext cx="4438676" cy="45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8900" y="854675"/>
            <a:ext cx="1411638" cy="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1303800" y="41000"/>
            <a:ext cx="70305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Hawassa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body" idx="1"/>
          </p:nvPr>
        </p:nvSpPr>
        <p:spPr>
          <a:xfrm>
            <a:off x="1151400" y="496100"/>
            <a:ext cx="78753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 of federation stated high # of sexual assaults and domestic abuse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Focuses on women’s rights &amp; SHG members help sex workers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in knowledge, yet half are in the middle/ agree women should tolerate violence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after joining SHG, 10 women in the middle/agreed </a:t>
            </a:r>
            <a:r>
              <a:rPr lang="en" sz="17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not change mind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5" name="Google Shape;3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1125"/>
            <a:ext cx="4166575" cy="3048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6" name="Google Shape;3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364" y="2021125"/>
            <a:ext cx="4923637" cy="3048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title"/>
          </p:nvPr>
        </p:nvSpPr>
        <p:spPr>
          <a:xfrm>
            <a:off x="1303800" y="1413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Household Income of SHG Members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8"/>
          <p:cNvSpPr txBox="1">
            <a:spLocks noGrp="1"/>
          </p:cNvSpPr>
          <p:nvPr>
            <p:ph type="body" idx="1"/>
          </p:nvPr>
        </p:nvSpPr>
        <p:spPr>
          <a:xfrm>
            <a:off x="1056750" y="909125"/>
            <a:ext cx="70305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Household Income for most SHG members is their SHG Business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trend holds true even for married Members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Proves SHG businesses contribute significantly to members income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3" name="Google Shape;393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5525"/>
            <a:ext cx="4529775" cy="28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207" y="2165525"/>
            <a:ext cx="4725792" cy="28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38" y="152400"/>
            <a:ext cx="808011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63" y="170900"/>
            <a:ext cx="7988675" cy="480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405" name="Google Shape;405;p30"/>
          <p:cNvSpPr txBox="1"/>
          <p:nvPr/>
        </p:nvSpPr>
        <p:spPr>
          <a:xfrm>
            <a:off x="2019625" y="4230175"/>
            <a:ext cx="995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Prosperity</a:t>
            </a:r>
            <a:endParaRPr sz="1500">
              <a:solidFill>
                <a:srgbClr val="666666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5730975" y="4230175"/>
            <a:ext cx="995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Prosperity</a:t>
            </a:r>
            <a:endParaRPr sz="1500">
              <a:solidFill>
                <a:srgbClr val="666666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1" title="atsede fully edited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550" y="1190153"/>
            <a:ext cx="4524950" cy="3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00" y="368400"/>
            <a:ext cx="3305027" cy="440670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1"/>
          <p:cNvSpPr txBox="1"/>
          <p:nvPr/>
        </p:nvSpPr>
        <p:spPr>
          <a:xfrm>
            <a:off x="4433775" y="480450"/>
            <a:ext cx="394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rgbClr val="666666"/>
                </a:solidFill>
                <a:latin typeface="Amaranth"/>
                <a:ea typeface="Amaranth"/>
                <a:cs typeface="Amaranth"/>
                <a:sym typeface="Amaranth"/>
              </a:rPr>
              <a:t>ATSEDE SHEFERAW</a:t>
            </a:r>
            <a:endParaRPr sz="2100" i="1">
              <a:solidFill>
                <a:srgbClr val="666666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74875" y="1188750"/>
            <a:ext cx="3349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Methods: Data used and Where We Have Been</a:t>
            </a:r>
            <a:endParaRPr sz="2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-128100" y="2156100"/>
            <a:ext cx="3552300" cy="2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from 2022 and 2023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 Collected this year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316 Prosperity Scorecards - 82% to statistically valid sample size.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275" y="0"/>
            <a:ext cx="5671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6207425" y="1555350"/>
            <a:ext cx="73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Addis Ababa</a:t>
            </a:r>
            <a:endParaRPr sz="8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40</a:t>
            </a:r>
            <a:r>
              <a:rPr lang="en" sz="800">
                <a:solidFill>
                  <a:srgbClr val="EFEFEF"/>
                </a:solidFill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…….</a:t>
            </a:r>
            <a:endParaRPr sz="800">
              <a:solidFill>
                <a:srgbClr val="EFEFEF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6744300" y="2571750"/>
            <a:ext cx="47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Adama</a:t>
            </a:r>
            <a:endParaRPr sz="8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14</a:t>
            </a:r>
            <a:r>
              <a:rPr lang="en" sz="800">
                <a:solidFill>
                  <a:srgbClr val="EFEFEF"/>
                </a:solidFill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" sz="400">
                <a:solidFill>
                  <a:srgbClr val="EFEFEF"/>
                </a:solidFill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800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800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9B9C-94D3-D09F-53AA-597614C7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0E43D-81E3-99FB-1D61-7371DB37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303800" y="-11025"/>
            <a:ext cx="7030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Demographic of Members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1299600" y="535425"/>
            <a:ext cx="7038900" cy="13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age over 40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5 members in 20s, none below 24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Ethiopia has a young population, with 71% of people below the age of 30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keeping young women from joining an SHG?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25" y="1841150"/>
            <a:ext cx="4258224" cy="2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41150"/>
            <a:ext cx="4463100" cy="2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844550" y="1534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Psycho-social Findings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16"/>
          <p:cNvSpPr txBox="1">
            <a:spLocks noGrp="1"/>
          </p:cNvSpPr>
          <p:nvPr>
            <p:ph type="body" idx="1"/>
          </p:nvPr>
        </p:nvSpPr>
        <p:spPr>
          <a:xfrm>
            <a:off x="205200" y="669165"/>
            <a:ext cx="4366800" cy="25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problems: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Inflation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Taxes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access to funds and resources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Involvement in SHG turns women into advocates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region focuses on different issues: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■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Addis Ababa: economy (housing, food, inflation) 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■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Fitche: children’s rights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■"/>
            </a:pPr>
            <a:r>
              <a:rPr lang="en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Hawassa: women’s rights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650" y="797045"/>
            <a:ext cx="4501348" cy="3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1303800" y="2862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Psycho-social Survey Results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7"/>
          <p:cNvSpPr txBox="1">
            <a:spLocks noGrp="1"/>
          </p:cNvSpPr>
          <p:nvPr>
            <p:ph type="body" idx="1"/>
          </p:nvPr>
        </p:nvSpPr>
        <p:spPr>
          <a:xfrm>
            <a:off x="986700" y="949825"/>
            <a:ext cx="76647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35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3"/>
              <a:buFont typeface="Times New Roman"/>
              <a:buChar char="●"/>
            </a:pPr>
            <a:r>
              <a:rPr lang="en" sz="1602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agree/slightly agree that they are satisfied with life, while only 29% disagree/completely disagree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38" y="1671000"/>
            <a:ext cx="5688624" cy="34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1193575" y="0"/>
            <a:ext cx="70305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Psycho-social Survey Results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8"/>
          <p:cNvSpPr txBox="1">
            <a:spLocks noGrp="1"/>
          </p:cNvSpPr>
          <p:nvPr>
            <p:ph type="body" idx="1"/>
          </p:nvPr>
        </p:nvSpPr>
        <p:spPr>
          <a:xfrm>
            <a:off x="1127725" y="831763"/>
            <a:ext cx="7162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73% are very confident that they will lift their family out of poverty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138" y="1580300"/>
            <a:ext cx="5789726" cy="34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1359963" y="9612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Psycho-social Survey Results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1359963" y="767400"/>
            <a:ext cx="70305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45% of the women surveyed stated the SHG helped them stay afloat during the pandemic and inflation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800" y="1771575"/>
            <a:ext cx="5352816" cy="3218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>
            <a:spLocks noGrp="1"/>
          </p:cNvSpPr>
          <p:nvPr>
            <p:ph type="title"/>
          </p:nvPr>
        </p:nvSpPr>
        <p:spPr>
          <a:xfrm>
            <a:off x="1230150" y="41442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Knowledge About Rights</a:t>
            </a:r>
            <a:endParaRPr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1163100" y="351325"/>
            <a:ext cx="716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Times New Roman"/>
                <a:ea typeface="Times New Roman"/>
                <a:cs typeface="Times New Roman"/>
                <a:sym typeface="Times New Roman"/>
              </a:rPr>
              <a:t>Theory of change: membership in SHGs increases knowledge of human rights.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25" y="1335025"/>
            <a:ext cx="4377851" cy="28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3" y="1335025"/>
            <a:ext cx="4506507" cy="28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1030325" y="67275"/>
            <a:ext cx="40206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perception of human rights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546700" y="1340050"/>
            <a:ext cx="4609200" cy="3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"Before, our voice used to be mute. Now we have space to share experiences. As a community, we work to bring out girls in domestic violence and provide guidance &amp; justice." </a:t>
            </a:r>
            <a:endParaRPr sz="2200" b="1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Selamawit, Hawassa</a:t>
            </a:r>
            <a:endParaRPr sz="2200" b="1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21"/>
          <p:cNvPicPr preferRelativeResize="0"/>
          <p:nvPr/>
        </p:nvPicPr>
        <p:blipFill rotWithShape="1">
          <a:blip r:embed="rId3">
            <a:alphaModFix/>
          </a:blip>
          <a:srcRect l="50382" t="3502"/>
          <a:stretch/>
        </p:blipFill>
        <p:spPr>
          <a:xfrm>
            <a:off x="5645770" y="0"/>
            <a:ext cx="3498230" cy="51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496</Words>
  <Application>Microsoft Office PowerPoint</Application>
  <PresentationFormat>On-screen Show (16:9)</PresentationFormat>
  <Paragraphs>68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Nunito</vt:lpstr>
      <vt:lpstr>Arial</vt:lpstr>
      <vt:lpstr>Amaranth</vt:lpstr>
      <vt:lpstr>Maven Pro</vt:lpstr>
      <vt:lpstr>Times New Roman</vt:lpstr>
      <vt:lpstr>Momentum</vt:lpstr>
      <vt:lpstr>New School       and    CoSAP  Data Collection Presentation</vt:lpstr>
      <vt:lpstr>Methods: Data used and Where We Have Been </vt:lpstr>
      <vt:lpstr>Age Demographic of Members</vt:lpstr>
      <vt:lpstr>2023 Psycho-social Findings</vt:lpstr>
      <vt:lpstr>2023 Psycho-social Survey Results</vt:lpstr>
      <vt:lpstr>2023 Psycho-social Survey Results</vt:lpstr>
      <vt:lpstr>2023 Psycho-social Survey Results</vt:lpstr>
      <vt:lpstr>2023 Knowledge About Rights</vt:lpstr>
      <vt:lpstr>Change in perception of human rights</vt:lpstr>
      <vt:lpstr>"We used to be housewives, but now we are outside of our box, challenging the community and providing an example for others." Alemesh Ledamo, Hawassa</vt:lpstr>
      <vt:lpstr>Human Rights Advocacy Efforts from SHGs, CLAs, &amp; Federations </vt:lpstr>
      <vt:lpstr>Human Rights Advocacy Efforts from SHGs, CLAs, &amp; Federations </vt:lpstr>
      <vt:lpstr>Human Rights Advocacy Efforts from SHGs, CLAs, &amp; Federations </vt:lpstr>
      <vt:lpstr>Regional Divide on Tolerating Domestic Violence </vt:lpstr>
      <vt:lpstr>Hawassa</vt:lpstr>
      <vt:lpstr>Main Household Income of SHG Members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School       and    CoSAP  Data Collection Presentation</dc:title>
  <dc:creator>HP</dc:creator>
  <cp:lastModifiedBy>Darek Yibeltal</cp:lastModifiedBy>
  <cp:revision>3</cp:revision>
  <cp:lastPrinted>2023-06-24T15:03:55Z</cp:lastPrinted>
  <dcterms:modified xsi:type="dcterms:W3CDTF">2023-06-30T11:58:58Z</dcterms:modified>
</cp:coreProperties>
</file>